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8"/>
  </p:notesMasterIdLst>
  <p:handoutMasterIdLst>
    <p:handoutMasterId r:id="rId19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60" r:id="rId13"/>
    <p:sldId id="745" r:id="rId14"/>
    <p:sldId id="756" r:id="rId15"/>
    <p:sldId id="757" r:id="rId16"/>
    <p:sldId id="738" r:id="rId17"/>
  </p:sldIdLst>
  <p:sldSz cx="12192000" cy="6858000"/>
  <p:notesSz cx="6797675" cy="992822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  <p14:sldId id="760"/>
          </p14:sldIdLst>
        </p14:section>
        <p14:section name="Раздел без заголовка" id="{74039792-A944-4E76-868E-E871545A395A}">
          <p14:sldIdLst>
            <p14:sldId id="745"/>
            <p14:sldId id="756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4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6.8692206076618231E-2"/>
          <c:w val="0.89516129032258063"/>
          <c:h val="0.8626155878467635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7504244482173174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1F-439A-A588-8A2513A1661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811544991511036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84,3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1F-439A-A588-8A2513A1661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37.218000000000004</c:v>
                </c:pt>
                <c:pt idx="1">
                  <c:v>71.094999999999999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1F-439A-A588-8A2513A1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3653792"/>
        <c:axId val="346918128"/>
      </c:barChart>
      <c:catAx>
        <c:axId val="3936537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46918128"/>
        <c:crosses val="min"/>
        <c:auto val="0"/>
        <c:lblAlgn val="ctr"/>
        <c:lblOffset val="100"/>
        <c:noMultiLvlLbl val="0"/>
      </c:catAx>
      <c:valAx>
        <c:axId val="346918128"/>
        <c:scaling>
          <c:orientation val="minMax"/>
          <c:max val="71.0949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36537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C0-44B6-A8D8-AE51D510C9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25.286000000000001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0-44B6-A8D8-AE51D510C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8105232"/>
        <c:axId val="388105624"/>
      </c:barChart>
      <c:catAx>
        <c:axId val="3881052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88105624"/>
        <c:crosses val="min"/>
        <c:auto val="0"/>
        <c:lblAlgn val="ctr"/>
        <c:lblOffset val="100"/>
        <c:noMultiLvlLbl val="0"/>
      </c:catAx>
      <c:valAx>
        <c:axId val="388105624"/>
        <c:scaling>
          <c:orientation val="minMax"/>
          <c:max val="25.2860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81052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12682926829268293"/>
          <c:w val="0.46327077747989276"/>
          <c:h val="0.746341463414634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4.8780487804878049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3 335,28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04-4008-8369-E6339584CF4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2910.75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4-4008-8369-E6339584C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0100664"/>
        <c:axId val="388357336"/>
      </c:barChart>
      <c:catAx>
        <c:axId val="39010066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88357336"/>
        <c:crosses val="min"/>
        <c:auto val="0"/>
        <c:lblAlgn val="ctr"/>
        <c:lblOffset val="100"/>
        <c:noMultiLvlLbl val="0"/>
      </c:catAx>
      <c:valAx>
        <c:axId val="388357336"/>
        <c:scaling>
          <c:orientation val="minMax"/>
          <c:max val="2910.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01006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0D-40D9-848E-93B1C0199FC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1882.82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0D-40D9-848E-93B1C0199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2832592"/>
        <c:axId val="392830632"/>
      </c:barChart>
      <c:catAx>
        <c:axId val="3928325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92830632"/>
        <c:crosses val="min"/>
        <c:auto val="0"/>
        <c:lblAlgn val="ctr"/>
        <c:lblOffset val="100"/>
        <c:noMultiLvlLbl val="0"/>
      </c:catAx>
      <c:valAx>
        <c:axId val="392830632"/>
        <c:scaling>
          <c:orientation val="minMax"/>
          <c:max val="1882.8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2832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11872146118721461"/>
          <c:w val="0.8309222423146474"/>
          <c:h val="0.7625570776255707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4.566210045662100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9D-4B49-BE71-717A15A7A3A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33.877000000000002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D-4B49-BE71-717A15A7A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2834160"/>
        <c:axId val="392834552"/>
      </c:barChart>
      <c:catAx>
        <c:axId val="3928341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92834552"/>
        <c:crosses val="min"/>
        <c:auto val="0"/>
        <c:lblAlgn val="ctr"/>
        <c:lblOffset val="100"/>
        <c:noMultiLvlLbl val="0"/>
      </c:catAx>
      <c:valAx>
        <c:axId val="392834552"/>
        <c:scaling>
          <c:orientation val="minMax"/>
          <c:max val="33.87700000000000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2834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60-42AA-8BDB-A881F384F187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60-42AA-8BDB-A881F384F187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60-42AA-8BDB-A881F384F187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60-42AA-8BDB-A881F384F187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60-42AA-8BDB-A881F384F187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60-42AA-8BDB-A881F384F187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49.965199590583417</c:v>
                </c:pt>
                <c:pt idx="1">
                  <c:v>8.5486182190378699</c:v>
                </c:pt>
                <c:pt idx="2">
                  <c:v>5.1791197543500509</c:v>
                </c:pt>
                <c:pt idx="3">
                  <c:v>27.85670419651996</c:v>
                </c:pt>
                <c:pt idx="4">
                  <c:v>8.1883316274309124</c:v>
                </c:pt>
                <c:pt idx="5">
                  <c:v>0.26202661207778916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60-42AA-8BDB-A881F384F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8235294117647058"/>
          <c:w val="0.94825870646766164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1960784313725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1882.82</c:v>
                </c:pt>
                <c:pt idx="1">
                  <c:v>1832.67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4-4E22-AEB9-E05C81C0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2993704"/>
        <c:axId val="442994880"/>
      </c:barChart>
      <c:catAx>
        <c:axId val="442993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42994880"/>
        <c:crosses val="min"/>
        <c:auto val="0"/>
        <c:lblAlgn val="ctr"/>
        <c:lblOffset val="100"/>
        <c:noMultiLvlLbl val="0"/>
      </c:catAx>
      <c:valAx>
        <c:axId val="442994880"/>
        <c:scaling>
          <c:orientation val="minMax"/>
          <c:max val="1882.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29937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7222222222222222"/>
          <c:w val="0.94825870646766164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7407407407407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29.38</c:v>
                </c:pt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A-46A6-BFD0-6429A846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2995272"/>
        <c:axId val="442996056"/>
      </c:barChart>
      <c:catAx>
        <c:axId val="4429952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42996056"/>
        <c:crosses val="min"/>
        <c:auto val="0"/>
        <c:lblAlgn val="ctr"/>
        <c:lblOffset val="100"/>
        <c:noMultiLvlLbl val="0"/>
      </c:catAx>
      <c:valAx>
        <c:axId val="442996056"/>
        <c:scaling>
          <c:orientation val="minMax"/>
          <c:max val="29.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29952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xmlns="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xmlns="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xmlns="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xmlns="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3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3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xmlns="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Шілде</a:t>
            </a:r>
            <a:r>
              <a:rPr lang="ru-RU" dirty="0" smtClean="0"/>
              <a:t> 2024 ж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2024 </a:t>
            </a:r>
            <a:r>
              <a:rPr lang="ru-RU" sz="1800" dirty="0" err="1"/>
              <a:t>жылғы</a:t>
            </a:r>
            <a:r>
              <a:rPr lang="ru-RU" sz="1800" dirty="0"/>
              <a:t> 1 </a:t>
            </a:r>
            <a:r>
              <a:rPr lang="ru-RU" sz="1800" dirty="0" err="1"/>
              <a:t>жартыжылдықтың</a:t>
            </a:r>
            <a:r>
              <a:rPr lang="ru-RU" sz="1800" dirty="0"/>
              <a:t> </a:t>
            </a:r>
            <a:r>
              <a:rPr lang="ru-RU" sz="1800" dirty="0" err="1"/>
              <a:t>қорытындысы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бекітілген</a:t>
            </a:r>
            <a:r>
              <a:rPr lang="ru-RU" sz="1800" dirty="0"/>
              <a:t> </a:t>
            </a:r>
            <a:r>
              <a:rPr lang="ru-RU" sz="1800" dirty="0" err="1"/>
              <a:t>тарифтік</a:t>
            </a:r>
            <a:r>
              <a:rPr lang="ru-RU" sz="1800" dirty="0"/>
              <a:t> </a:t>
            </a:r>
            <a:r>
              <a:rPr lang="ru-RU" sz="1800" dirty="0" err="1"/>
              <a:t>сметаның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инвестициялық</a:t>
            </a:r>
            <a:r>
              <a:rPr lang="ru-RU" sz="1800" dirty="0"/>
              <a:t> </a:t>
            </a:r>
            <a:r>
              <a:rPr lang="ru-RU" sz="1800" dirty="0" err="1"/>
              <a:t>бағдарламаның</a:t>
            </a:r>
            <a:r>
              <a:rPr lang="ru-RU" sz="1800" dirty="0"/>
              <a:t> </a:t>
            </a:r>
            <a:r>
              <a:rPr lang="ru-RU" sz="1800" dirty="0" err="1"/>
              <a:t>орындалуы</a:t>
            </a:r>
            <a:r>
              <a:rPr lang="ru-RU" sz="1800" dirty="0"/>
              <a:t>, </a:t>
            </a:r>
            <a:r>
              <a:rPr lang="ru-RU" sz="1800" dirty="0" err="1"/>
              <a:t>реттелетін</a:t>
            </a:r>
            <a:r>
              <a:rPr lang="ru-RU" sz="1800" dirty="0"/>
              <a:t> </a:t>
            </a:r>
            <a:r>
              <a:rPr lang="ru-RU" sz="1800" dirty="0" err="1"/>
              <a:t>қызметтердің</a:t>
            </a:r>
            <a:r>
              <a:rPr lang="ru-RU" sz="1800" dirty="0"/>
              <a:t> сапасы мен </a:t>
            </a:r>
            <a:r>
              <a:rPr lang="ru-RU" sz="1800" dirty="0" err="1"/>
              <a:t>сенімділігі</a:t>
            </a:r>
            <a:r>
              <a:rPr lang="ru-RU" sz="1800" dirty="0"/>
              <a:t> </a:t>
            </a:r>
            <a:r>
              <a:rPr lang="ru-RU" sz="1800" dirty="0" err="1"/>
              <a:t>көрсеткіштерінің</a:t>
            </a:r>
            <a:r>
              <a:rPr lang="ru-RU" sz="1800" dirty="0"/>
              <a:t> </a:t>
            </a:r>
            <a:r>
              <a:rPr lang="ru-RU" sz="1800" dirty="0" err="1"/>
              <a:t>сақталуы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тұтынушылар</a:t>
            </a:r>
            <a:r>
              <a:rPr lang="ru-RU" sz="1800" dirty="0"/>
              <a:t> мен </a:t>
            </a:r>
            <a:r>
              <a:rPr lang="ru-RU" sz="1800" dirty="0" err="1"/>
              <a:t>өзге</a:t>
            </a:r>
            <a:r>
              <a:rPr lang="ru-RU" sz="1800" dirty="0"/>
              <a:t> де </a:t>
            </a:r>
            <a:r>
              <a:rPr lang="ru-RU" sz="1800" dirty="0" err="1"/>
              <a:t>мүдделі</a:t>
            </a:r>
            <a:r>
              <a:rPr lang="ru-RU" sz="1800" dirty="0"/>
              <a:t> </a:t>
            </a:r>
            <a:r>
              <a:rPr lang="ru-RU" sz="1800" dirty="0" err="1"/>
              <a:t>тұлғалар</a:t>
            </a:r>
            <a:r>
              <a:rPr lang="ru-RU" sz="1800" dirty="0"/>
              <a:t> </a:t>
            </a:r>
            <a:r>
              <a:rPr lang="ru-RU" sz="1800" dirty="0" err="1"/>
              <a:t>алдында</a:t>
            </a:r>
            <a:r>
              <a:rPr lang="ru-RU" sz="1800" dirty="0"/>
              <a:t> </a:t>
            </a:r>
            <a:r>
              <a:rPr lang="ru-RU" sz="1800" dirty="0" smtClean="0"/>
              <a:t>«ЕЭК» </a:t>
            </a:r>
            <a:r>
              <a:rPr lang="ru-RU" sz="1800" dirty="0"/>
              <a:t>АҚ </a:t>
            </a:r>
            <a:r>
              <a:rPr lang="ru-RU" sz="1800" dirty="0" err="1"/>
              <a:t>қызметінің</a:t>
            </a:r>
            <a:r>
              <a:rPr lang="ru-RU" sz="1800" dirty="0"/>
              <a:t> </a:t>
            </a:r>
            <a:r>
              <a:rPr lang="ru-RU" sz="1800" dirty="0" err="1"/>
              <a:t>тиімділік</a:t>
            </a:r>
            <a:r>
              <a:rPr lang="ru-RU" sz="1800" dirty="0"/>
              <a:t> </a:t>
            </a:r>
            <a:r>
              <a:rPr lang="ru-RU" sz="1800" dirty="0" err="1"/>
              <a:t>көрсеткіштеріне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жеткізу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есеп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07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1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dirty="0"/>
              <a:t>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dk1"/>
                </a:solidFill>
                <a:cs typeface="Arial" pitchFamily="34" charset="0"/>
              </a:rPr>
              <a:t>Инвестициялар</a:t>
            </a:r>
            <a:endParaRPr lang="ru-RU" sz="1600" b="1" dirty="0" smtClean="0">
              <a:solidFill>
                <a:schemeClr val="dk1"/>
              </a:solidFill>
              <a:cs typeface="Arial" pitchFamily="34" charset="0"/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3482785"/>
              </p:ext>
            </p:extLst>
          </p:nvPr>
        </p:nvGraphicFramePr>
        <p:xfrm>
          <a:off x="2574925" y="1577975"/>
          <a:ext cx="319087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F4F853-A278-48E5-97F3-4B2F8301A6D1}" type="datetime'20''''''''2''''''''''''''''''''''4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50450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4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89821667"/>
              </p:ext>
            </p:extLst>
          </p:nvPr>
        </p:nvGraphicFramePr>
        <p:xfrm>
          <a:off x="2574925" y="3597275"/>
          <a:ext cx="31908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23AD3-39EA-4609-8CC1-05D14AD80DE7}" type="datetime'''''20''''''''''''''''''2''''''''''''''''4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04507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333" y="1220788"/>
            <a:ext cx="3911358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орындау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мүмкіндік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береді</a:t>
            </a:r>
            <a:r>
              <a:rPr lang="ru-RU" sz="1600" dirty="0" smtClean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5335" y="1846263"/>
            <a:ext cx="3736033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күйде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ұстауды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күтпеген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жоюға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болуға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dirty="0" err="1"/>
              <a:t>жабдықтың</a:t>
            </a:r>
            <a:r>
              <a:rPr lang="ru-RU" sz="1600" dirty="0"/>
              <a:t> </a:t>
            </a:r>
            <a:r>
              <a:rPr lang="ru-RU" sz="1600" dirty="0" err="1"/>
              <a:t>тиімділігін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ұсынылатын</a:t>
            </a:r>
            <a:r>
              <a:rPr lang="ru-RU" sz="1600" dirty="0"/>
              <a:t> </a:t>
            </a: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сапасын</a:t>
            </a:r>
            <a:r>
              <a:rPr lang="ru-RU" sz="1600" dirty="0"/>
              <a:t> </a:t>
            </a:r>
            <a:r>
              <a:rPr lang="ru-RU" sz="1600" dirty="0" err="1" smtClean="0"/>
              <a:t>арттыруға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494076" y="1827213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2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 err="1">
                <a:solidFill>
                  <a:schemeClr val="accent1"/>
                </a:solidFill>
              </a:rPr>
              <a:t>Назарларыңызға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рақмет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6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err="1"/>
              <a:t>Табиғи</a:t>
            </a:r>
            <a:r>
              <a:rPr lang="ru-RU" dirty="0"/>
              <a:t> монополия </a:t>
            </a:r>
            <a:r>
              <a:rPr lang="ru-RU" dirty="0" err="1"/>
              <a:t>субъектісі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err="1"/>
              <a:t>Реттелетін</a:t>
            </a:r>
            <a:r>
              <a:rPr lang="ru-RU" sz="1600" u="sng" dirty="0"/>
              <a:t> </a:t>
            </a:r>
            <a:r>
              <a:rPr lang="ru-RU" sz="1600" u="sng" dirty="0" err="1"/>
              <a:t>қызметтерге</a:t>
            </a:r>
            <a:r>
              <a:rPr lang="ru-RU" sz="1600" u="sng" dirty="0"/>
              <a:t> </a:t>
            </a:r>
            <a:r>
              <a:rPr lang="ru-RU" sz="1600" u="sng" dirty="0" err="1"/>
              <a:t>тарифтер</a:t>
            </a:r>
            <a:r>
              <a:rPr lang="ru-RU" sz="1600" u="sng" dirty="0"/>
              <a:t>:</a:t>
            </a:r>
            <a:endParaRPr lang="ru-RU" sz="1600" u="sng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 smtClean="0"/>
              <a:t>өндіру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- 1 882,82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/Гкал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тарату</a:t>
            </a:r>
            <a:r>
              <a:rPr lang="ru-RU" sz="1600" dirty="0"/>
              <a:t> </a:t>
            </a:r>
            <a:r>
              <a:rPr lang="ru-RU" sz="1600" dirty="0" err="1"/>
              <a:t>желілері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су </a:t>
            </a:r>
            <a:r>
              <a:rPr lang="ru-RU" sz="1600" dirty="0" smtClean="0"/>
              <a:t>беру – </a:t>
            </a:r>
            <a:r>
              <a:rPr lang="ru-RU" sz="1600" dirty="0" smtClean="0">
                <a:solidFill>
                  <a:schemeClr val="accent1"/>
                </a:solidFill>
              </a:rPr>
              <a:t>39,82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сапасы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бекітілмеген</a:t>
            </a:r>
            <a:r>
              <a:rPr lang="ru-RU" sz="1600" b="1" dirty="0" smtClean="0">
                <a:solidFill>
                  <a:prstClr val="black"/>
                </a:solidFill>
              </a:rPr>
              <a:t>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Еуроазиаттық</a:t>
            </a:r>
            <a:r>
              <a:rPr lang="ru-RU" sz="1600" dirty="0" smtClean="0"/>
              <a:t> </a:t>
            </a:r>
            <a:r>
              <a:rPr lang="ru-RU" sz="1600" dirty="0" err="1"/>
              <a:t>энергетикалық</a:t>
            </a:r>
            <a:r>
              <a:rPr lang="ru-RU" sz="1600" dirty="0"/>
              <a:t> </a:t>
            </a:r>
            <a:r>
              <a:rPr lang="ru-RU" sz="1600" dirty="0" err="1" smtClean="0"/>
              <a:t>корпорациясы</a:t>
            </a:r>
            <a:r>
              <a:rPr lang="ru-RU" sz="1600" dirty="0" smtClean="0"/>
              <a:t>» </a:t>
            </a:r>
            <a:r>
              <a:rPr lang="ru-RU" sz="1600" dirty="0"/>
              <a:t>(ЕЭК) </a:t>
            </a:r>
            <a:r>
              <a:rPr lang="ru-RU" sz="1600" dirty="0" smtClean="0"/>
              <a:t>АҚ - </a:t>
            </a:r>
            <a:r>
              <a:rPr lang="ru-RU" sz="1600" dirty="0"/>
              <a:t>1996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құрылған</a:t>
            </a:r>
            <a:r>
              <a:rPr lang="ru-RU" sz="1600" dirty="0"/>
              <a:t> </a:t>
            </a:r>
            <a:r>
              <a:rPr lang="ru-RU" sz="1600" dirty="0" err="1"/>
              <a:t>Қазақстандағы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энергиясы</a:t>
            </a:r>
            <a:r>
              <a:rPr lang="ru-RU" sz="1600" dirty="0"/>
              <a:t> мен </a:t>
            </a:r>
            <a:r>
              <a:rPr lang="ru-RU" sz="1600" dirty="0" err="1"/>
              <a:t>көмірді</a:t>
            </a:r>
            <a:r>
              <a:rPr lang="ru-RU" sz="1600" dirty="0"/>
              <a:t> </a:t>
            </a:r>
            <a:r>
              <a:rPr lang="ru-RU" sz="1600" dirty="0" err="1"/>
              <a:t>ірі</a:t>
            </a:r>
            <a:r>
              <a:rPr lang="ru-RU" sz="1600" dirty="0"/>
              <a:t> </a:t>
            </a:r>
            <a:r>
              <a:rPr lang="ru-RU" sz="1600" dirty="0" err="1"/>
              <a:t>жеткізушілердің</a:t>
            </a:r>
            <a:r>
              <a:rPr lang="ru-RU" sz="1600" dirty="0"/>
              <a:t> </a:t>
            </a:r>
            <a:r>
              <a:rPr lang="ru-RU" sz="1600" dirty="0" err="1"/>
              <a:t>бірі</a:t>
            </a:r>
            <a:r>
              <a:rPr lang="ru-RU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мынадай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субъектісі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жылу</a:t>
            </a:r>
            <a:r>
              <a:rPr lang="ru-RU" sz="1600" b="1" dirty="0"/>
              <a:t> </a:t>
            </a:r>
            <a:r>
              <a:rPr lang="ru-RU" sz="1600" b="1" dirty="0" err="1"/>
              <a:t>энергиясын</a:t>
            </a:r>
            <a:r>
              <a:rPr lang="ru-RU" sz="1600" b="1" dirty="0"/>
              <a:t> </a:t>
            </a:r>
            <a:r>
              <a:rPr lang="ru-RU" sz="1600" b="1" dirty="0" err="1" smtClean="0"/>
              <a:t>өндіру</a:t>
            </a:r>
            <a:endParaRPr lang="ru-RU" sz="16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тарату</a:t>
            </a:r>
            <a:r>
              <a:rPr lang="ru-RU" sz="1600" b="1" dirty="0"/>
              <a:t> </a:t>
            </a:r>
            <a:r>
              <a:rPr lang="ru-RU" sz="1600" b="1" dirty="0" err="1"/>
              <a:t>желілері</a:t>
            </a:r>
            <a:r>
              <a:rPr lang="ru-RU" sz="1600" b="1" dirty="0"/>
              <a:t> </a:t>
            </a:r>
            <a:r>
              <a:rPr lang="ru-RU" sz="1600" b="1" dirty="0" err="1"/>
              <a:t>арқылы</a:t>
            </a:r>
            <a:r>
              <a:rPr lang="ru-RU" sz="1600" b="1" dirty="0"/>
              <a:t> су беру. </a:t>
            </a:r>
            <a:r>
              <a:rPr lang="ru-RU" sz="1200" i="1" dirty="0"/>
              <a:t>2017 </a:t>
            </a:r>
            <a:r>
              <a:rPr lang="ru-RU" sz="1200" i="1" dirty="0" err="1"/>
              <a:t>жылдан</a:t>
            </a:r>
            <a:r>
              <a:rPr lang="ru-RU" sz="1200" i="1" dirty="0"/>
              <a:t> </a:t>
            </a:r>
            <a:r>
              <a:rPr lang="ru-RU" sz="1200" i="1" dirty="0" err="1"/>
              <a:t>бастап</a:t>
            </a:r>
            <a:r>
              <a:rPr lang="ru-RU" sz="1200" i="1" dirty="0"/>
              <a:t> </a:t>
            </a:r>
            <a:r>
              <a:rPr lang="ru-RU" sz="1200" i="1" dirty="0" smtClean="0"/>
              <a:t>«</a:t>
            </a:r>
            <a:r>
              <a:rPr lang="ru-RU" sz="1200" i="1" dirty="0" err="1" smtClean="0"/>
              <a:t>тарату</a:t>
            </a:r>
            <a:r>
              <a:rPr lang="ru-RU" sz="1200" i="1" dirty="0" smtClean="0"/>
              <a:t> </a:t>
            </a:r>
            <a:r>
              <a:rPr lang="ru-RU" sz="1200" i="1" dirty="0" err="1"/>
              <a:t>желілері</a:t>
            </a:r>
            <a:r>
              <a:rPr lang="ru-RU" sz="1200" i="1" dirty="0"/>
              <a:t> </a:t>
            </a:r>
            <a:r>
              <a:rPr lang="ru-RU" sz="1200" i="1" dirty="0" err="1"/>
              <a:t>арқылы</a:t>
            </a:r>
            <a:r>
              <a:rPr lang="ru-RU" sz="1200" i="1" dirty="0"/>
              <a:t> су </a:t>
            </a:r>
            <a:r>
              <a:rPr lang="ru-RU" sz="1200" i="1" dirty="0" smtClean="0"/>
              <a:t>беру» </a:t>
            </a:r>
            <a:r>
              <a:rPr lang="ru-RU" sz="1200" i="1" dirty="0" err="1"/>
              <a:t>қызметінің</a:t>
            </a:r>
            <a:r>
              <a:rPr lang="ru-RU" sz="1200" i="1" dirty="0"/>
              <a:t> </a:t>
            </a:r>
            <a:r>
              <a:rPr lang="ru-RU" sz="1200" i="1" dirty="0" err="1"/>
              <a:t>түрі</a:t>
            </a:r>
            <a:r>
              <a:rPr lang="ru-RU" sz="1200" i="1" dirty="0"/>
              <a:t> </a:t>
            </a:r>
            <a:r>
              <a:rPr lang="ru-RU" sz="1200" i="1" dirty="0" err="1"/>
              <a:t>бойынша</a:t>
            </a:r>
            <a:r>
              <a:rPr lang="ru-RU" sz="1200" i="1" dirty="0"/>
              <a:t> </a:t>
            </a:r>
            <a:r>
              <a:rPr lang="ru-RU" sz="1200" i="1" dirty="0" err="1"/>
              <a:t>кәсіпорын</a:t>
            </a:r>
            <a:r>
              <a:rPr lang="ru-RU" sz="1200" i="1" dirty="0"/>
              <a:t> </a:t>
            </a:r>
            <a:r>
              <a:rPr lang="ru-RU" sz="1200" i="1" dirty="0" err="1"/>
              <a:t>қуаты</a:t>
            </a:r>
            <a:r>
              <a:rPr lang="ru-RU" sz="1200" i="1" dirty="0"/>
              <a:t> аз </a:t>
            </a:r>
            <a:r>
              <a:rPr lang="ru-RU" sz="1200" i="1" dirty="0" err="1"/>
              <a:t>табиғи</a:t>
            </a:r>
            <a:r>
              <a:rPr lang="ru-RU" sz="1200" i="1" dirty="0"/>
              <a:t> </a:t>
            </a:r>
            <a:r>
              <a:rPr lang="ru-RU" sz="1200" i="1" dirty="0" err="1"/>
              <a:t>монополиялардың</a:t>
            </a:r>
            <a:r>
              <a:rPr lang="ru-RU" sz="1200" i="1" dirty="0"/>
              <a:t> </a:t>
            </a:r>
            <a:r>
              <a:rPr lang="ru-RU" sz="1200" i="1" dirty="0" err="1"/>
              <a:t>субъектісі</a:t>
            </a:r>
            <a:r>
              <a:rPr lang="ru-RU" sz="1200" i="1" dirty="0"/>
              <a:t> </a:t>
            </a:r>
            <a:r>
              <a:rPr lang="ru-RU" sz="1200" i="1" dirty="0" err="1"/>
              <a:t>болып</a:t>
            </a:r>
            <a:r>
              <a:rPr lang="ru-RU" sz="1200" i="1" dirty="0"/>
              <a:t> </a:t>
            </a:r>
            <a:r>
              <a:rPr lang="ru-RU" sz="1200" i="1" dirty="0" err="1"/>
              <a:t>табылады</a:t>
            </a:r>
            <a:r>
              <a:rPr lang="ru-RU" sz="1200" i="1" dirty="0"/>
              <a:t>.</a:t>
            </a:r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Қолданылатын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түрі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Екібастұз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бассейнінің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көмірі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;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Тамызық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– мазут 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43499"/>
              </p:ext>
            </p:extLst>
          </p:nvPr>
        </p:nvGraphicFramePr>
        <p:xfrm>
          <a:off x="242134" y="1441460"/>
          <a:ext cx="11517246" cy="4624865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05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014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928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р/с</a:t>
                      </a:r>
                      <a:r>
                        <a:rPr lang="ru-RU" sz="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ұсынудың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көлемі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залал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есеп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сомасы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қаржыландырудың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шарттары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мөлшері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орындаудың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көрсеткіштермен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салыстыру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жеткізілген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түсіндіру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сапасы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сенімділігін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тиімділігін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арттыруды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тауарлардың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жұмыстардың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аумақ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Іс-шаралардың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бірлігі</a:t>
                      </a:r>
                      <a:r>
                        <a:rPr lang="ru-RU" sz="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Табиғи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саны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шеңберінде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кезеңі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Меншікті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Қарыз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шикізат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материалдар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отын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энергия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шығынын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заттай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мәнде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қорлардың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тозуын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физикалық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шығындарды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азайту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апаттылықты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энергиясын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өндіру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Жылыту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жүйесінің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сыртқы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құбырларын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күрделі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139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dirty="0" smtClean="0"/>
                        <a:t>    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-36727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29 380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- 29 380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жоспарланған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Күрделі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жоспарланған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Орындалған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Электр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станциясының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құралдарын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күйінде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ұстауға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бағытталатын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болады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бұл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тұтынушыларға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жылудың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үздіксіз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берілуін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қамтамасыз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етуге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мүмкіндік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ҚОРЫТЫНДЫ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-36727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15570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55215"/>
              </p:ext>
            </p:extLst>
          </p:nvPr>
        </p:nvGraphicFramePr>
        <p:xfrm>
          <a:off x="427091" y="901897"/>
          <a:ext cx="11172824" cy="5732192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4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08.11.2021 ж. № 97-НҚ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62 888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81 491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41 340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kk-KZ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және 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41 121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Отын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бағасының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бойынша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артуы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Еңбекақы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2 883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1 928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ішінде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жұмысшылардың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кәсіптік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зейнетақы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0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35 981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объектілерді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жөндеуден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пайдалануға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беру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4 636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-100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кестесіне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сәйкес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2024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жартыжылдығына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жоспарланған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сатып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рәсімдері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жүргізілуде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Үшінші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тарап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ұйымдарының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қызметтері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1 806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бекіту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кезінде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ескерілмейді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Басқа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436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-26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Жерді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жалдау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-30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АЕК-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арттыру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жыл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бойынша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тарифтік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сметаның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артуы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алымдары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2024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84276"/>
              </p:ext>
            </p:extLst>
          </p:nvPr>
        </p:nvGraphicFramePr>
        <p:xfrm>
          <a:off x="244443" y="1403286"/>
          <a:ext cx="11535611" cy="3277355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582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қызметкерлердің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Үшінші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тарап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ұйымдарының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сәуірден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электрондық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сауда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алаңын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пайдалану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жөніндегі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қызметтің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құнын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ұлғайту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артуы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күтілуде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ЭСА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ұсыну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техникалық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сараптамасы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Төмендеу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әлеуетті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жеткізуші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ұсынған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аз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ұсынысы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төмендеу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сату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бөлімінің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қызметкерлерінің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санын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оңтайландыру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есебінен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болды</a:t>
                      </a:r>
                      <a:endParaRPr lang="ru-RU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66 941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84 336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-36 727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kk-KZ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82 511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47 609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22769"/>
              </p:ext>
            </p:extLst>
          </p:nvPr>
        </p:nvGraphicFramePr>
        <p:xfrm>
          <a:off x="235755" y="683768"/>
          <a:ext cx="11544300" cy="692359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:a16="http://schemas.microsoft.com/office/drawing/2014/main" xmlns="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:a16="http://schemas.microsoft.com/office/drawing/2014/main" xmlns="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:a16="http://schemas.microsoft.com/office/drawing/2014/main" xmlns="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:a16="http://schemas.microsoft.com/office/drawing/2014/main" xmlns="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:a16="http://schemas.microsoft.com/office/drawing/2014/main" xmlns="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08.11.2021 ж. № 97-НҚ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бұйрығымен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бекітілген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13331"/>
              </p:ext>
            </p:extLst>
          </p:nvPr>
        </p:nvGraphicFramePr>
        <p:xfrm>
          <a:off x="244446" y="4689696"/>
          <a:ext cx="11543166" cy="778506"/>
        </p:xfrm>
        <a:graphic>
          <a:graphicData uri="http://schemas.openxmlformats.org/drawingml/2006/table">
            <a:tbl>
              <a:tblPr/>
              <a:tblGrid>
                <a:gridCol w="344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2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58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9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көлемі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мың.Гкал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25,286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Ағымдағы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соңына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дейін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орындалуы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күтілуде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518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ҚҚСсыз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анықтама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3 335,28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сапасы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2024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сапасы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бекітілмеген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626209"/>
            <a:ext cx="112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Көрсеткіштерге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жеткізуді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2024 </a:t>
            </a:r>
            <a:r>
              <a:rPr lang="ru-RU" sz="1600" dirty="0" err="1"/>
              <a:t>жылдың</a:t>
            </a:r>
            <a:r>
              <a:rPr lang="ru-RU" sz="1600" dirty="0"/>
              <a:t> </a:t>
            </a:r>
            <a:r>
              <a:rPr lang="ru-RU" sz="1600" dirty="0" err="1"/>
              <a:t>қорытындысы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бекітілген</a:t>
            </a:r>
            <a:r>
              <a:rPr lang="ru-RU" sz="1600" dirty="0"/>
              <a:t> </a:t>
            </a:r>
            <a:r>
              <a:rPr lang="ru-RU" sz="1600" dirty="0" err="1"/>
              <a:t>инвестициялық</a:t>
            </a:r>
            <a:r>
              <a:rPr lang="ru-RU" sz="1600" dirty="0"/>
              <a:t> </a:t>
            </a:r>
            <a:r>
              <a:rPr lang="ru-RU" sz="1600" dirty="0" err="1"/>
              <a:t>бағдарламада</a:t>
            </a:r>
            <a:r>
              <a:rPr lang="ru-RU" sz="1600" dirty="0"/>
              <a:t> </a:t>
            </a:r>
            <a:r>
              <a:rPr lang="ru-RU" sz="1600" dirty="0" err="1"/>
              <a:t>көзделген</a:t>
            </a:r>
            <a:r>
              <a:rPr lang="ru-RU" sz="1600" dirty="0"/>
              <a:t> </a:t>
            </a:r>
            <a:r>
              <a:rPr lang="ru-RU" sz="1600" dirty="0" err="1"/>
              <a:t>іс-шараларды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нәтижелері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жүзеге</a:t>
            </a:r>
            <a:r>
              <a:rPr lang="ru-RU" sz="1600" dirty="0"/>
              <a:t> </a:t>
            </a:r>
            <a:r>
              <a:rPr lang="ru-RU" sz="1600" dirty="0" err="1"/>
              <a:t>асырылады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98373"/>
              </p:ext>
            </p:extLst>
          </p:nvPr>
        </p:nvGraphicFramePr>
        <p:xfrm>
          <a:off x="462198" y="2362954"/>
          <a:ext cx="11280027" cy="2037029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5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5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97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8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р/с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фактісі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2024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бірінші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жартыжылдығы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жеткізуді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жеткізбеу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-70%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err="1" smtClean="0"/>
                        <a:t>Көрсеткішке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қол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жеткізуді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бағалау</a:t>
                      </a:r>
                      <a:r>
                        <a:rPr lang="ru-RU" sz="900" dirty="0" smtClean="0"/>
                        <a:t> 2024 </a:t>
                      </a:r>
                      <a:r>
                        <a:rPr lang="ru-RU" sz="900" dirty="0" err="1" smtClean="0"/>
                        <a:t>жылдың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қорытындысы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бойынша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бекітілген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инвестициялық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бағдарламада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көзделген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іс-шараларды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орындау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нәтижелері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бойынша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жүзеге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асырылатын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болады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3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жартыжылдықтағы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err="1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0" name="Chart 3"/>
          <p:cNvGraphicFramePr/>
          <p:nvPr>
            <p:custDataLst>
              <p:tags r:id="rId3"/>
            </p:custDataLst>
            <p:extLst/>
          </p:nvPr>
        </p:nvGraphicFramePr>
        <p:xfrm>
          <a:off x="2141538" y="2465388"/>
          <a:ext cx="3740150" cy="12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5" name="Chart 3"/>
          <p:cNvGraphicFramePr/>
          <p:nvPr>
            <p:custDataLst>
              <p:tags r:id="rId4"/>
            </p:custDataLst>
            <p:extLst/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Көрсетілетін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қызметтердің</a:t>
            </a:r>
            <a:r>
              <a:rPr lang="ru-RU" sz="1200" dirty="0" smtClean="0"/>
              <a:t> </a:t>
            </a:r>
            <a:r>
              <a:rPr lang="ru-RU" sz="1200" dirty="0" err="1" smtClean="0"/>
              <a:t>көлемі</a:t>
            </a:r>
            <a:r>
              <a:rPr lang="ru-RU" sz="1200" dirty="0" smtClean="0">
                <a:latin typeface="+mn-lt"/>
              </a:rPr>
              <a:t>, </a:t>
            </a:r>
            <a:r>
              <a:rPr lang="ru-RU" sz="1200" dirty="0" err="1" smtClean="0"/>
              <a:t>мың</a:t>
            </a:r>
            <a:r>
              <a:rPr lang="ru-RU" sz="1200" dirty="0" smtClean="0">
                <a:latin typeface="+mn-lt"/>
              </a:rPr>
              <a:t>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Пайда</a:t>
            </a:r>
            <a:r>
              <a:rPr lang="ru-RU" sz="1200" dirty="0" smtClean="0">
                <a:latin typeface="+mn-lt"/>
              </a:rPr>
              <a:t>, млн. </a:t>
            </a:r>
            <a:r>
              <a:rPr lang="ru-RU" sz="1200" dirty="0" err="1" smtClean="0">
                <a:latin typeface="+mn-lt"/>
              </a:rPr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>
                <a:latin typeface="+mn-lt"/>
              </a:rPr>
              <a:t>Шығыстар</a:t>
            </a:r>
            <a:r>
              <a:rPr lang="ru-RU" sz="1200" dirty="0" smtClean="0">
                <a:latin typeface="+mn-lt"/>
              </a:rPr>
              <a:t>, млн. </a:t>
            </a:r>
            <a:r>
              <a:rPr lang="ru-RU" sz="1200" dirty="0" err="1" smtClean="0">
                <a:latin typeface="+mn-lt"/>
              </a:rPr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Өзіндік</a:t>
            </a:r>
            <a:r>
              <a:rPr lang="ru-RU" sz="1200" dirty="0" smtClean="0"/>
              <a:t> </a:t>
            </a:r>
            <a:r>
              <a:rPr lang="ru-RU" sz="1200" dirty="0" err="1" smtClean="0"/>
              <a:t>құны</a:t>
            </a:r>
            <a:r>
              <a:rPr lang="ru-RU" sz="1200" dirty="0" smtClean="0">
                <a:latin typeface="+mn-lt"/>
              </a:rPr>
              <a:t>, </a:t>
            </a:r>
          </a:p>
          <a:p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Шығын</a:t>
            </a:r>
            <a:r>
              <a:rPr lang="ru-RU" sz="1200" dirty="0" smtClean="0"/>
              <a:t>, млн</a:t>
            </a:r>
            <a:r>
              <a:rPr lang="ru-RU" sz="1200" dirty="0"/>
              <a:t>. </a:t>
            </a:r>
            <a:r>
              <a:rPr lang="ru-RU" sz="1200" dirty="0" err="1" smtClean="0"/>
              <a:t>теңге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61" name="Chart 3"/>
          <p:cNvGraphicFramePr/>
          <p:nvPr>
            <p:custDataLst>
              <p:tags r:id="rId5"/>
            </p:custDataLst>
            <p:extLst/>
          </p:nvPr>
        </p:nvGraphicFramePr>
        <p:xfrm>
          <a:off x="1654175" y="4406900"/>
          <a:ext cx="2960688" cy="65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r>
              <a:rPr lang="ru-RU" dirty="0"/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66" name="Chart 3"/>
          <p:cNvGraphicFramePr/>
          <p:nvPr>
            <p:custDataLst>
              <p:tags r:id="rId6"/>
            </p:custDataLst>
            <p:extLst/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Негізгі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қаржылық-экономикалық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көрсеткіштер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Көрсетілген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реттеліп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көрсетілетін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қызметтердің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көлемі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83" name="Chart 3"/>
          <p:cNvGraphicFramePr/>
          <p:nvPr>
            <p:custDataLst>
              <p:tags r:id="rId7"/>
            </p:custDataLst>
            <p:extLst/>
          </p:nvPr>
        </p:nvGraphicFramePr>
        <p:xfrm>
          <a:off x="2141538" y="3721100"/>
          <a:ext cx="1755775" cy="69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2024 </a:t>
            </a:r>
            <a:r>
              <a:rPr lang="ru-RU" sz="1200" dirty="0" err="1"/>
              <a:t>жылдың</a:t>
            </a:r>
            <a:r>
              <a:rPr lang="ru-RU" sz="1200" dirty="0"/>
              <a:t> 1 </a:t>
            </a:r>
            <a:r>
              <a:rPr lang="ru-RU" sz="1200" dirty="0" err="1"/>
              <a:t>жартыжылдығында</a:t>
            </a:r>
            <a:r>
              <a:rPr lang="ru-RU" sz="1200" dirty="0"/>
              <a:t> </a:t>
            </a:r>
            <a:r>
              <a:rPr lang="ru-RU" sz="1200" dirty="0" err="1"/>
              <a:t>көрсетілген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 25 286 Гкал</a:t>
            </a:r>
            <a:endParaRPr lang="ru-RU" sz="1200" b="0" dirty="0" smtClean="0"/>
          </a:p>
        </p:txBody>
      </p:sp>
      <p:graphicFrame>
        <p:nvGraphicFramePr>
          <p:cNvPr id="156" name="Chart 3"/>
          <p:cNvGraphicFramePr/>
          <p:nvPr>
            <p:custDataLst>
              <p:tags r:id="rId8"/>
            </p:custDataLst>
            <p:extLst/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02" name="Прямоугольник 101"/>
          <p:cNvSpPr/>
          <p:nvPr>
            <p:custDataLst>
              <p:tags r:id="rId9"/>
            </p:custDataLst>
          </p:nvPr>
        </p:nvSpPr>
        <p:spPr bwMode="gray">
          <a:xfrm>
            <a:off x="9993313" y="3568700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13522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r>
              <a:rPr lang="en-US" altLang="en-US" sz="900" dirty="0" smtClean="0">
                <a:solidFill>
                  <a:schemeClr val="bg1"/>
                </a:solidFill>
              </a:rPr>
              <a:t>53%</a:t>
            </a:r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10"/>
            </p:custDataLst>
          </p:nvPr>
        </p:nvSpPr>
        <p:spPr bwMode="auto">
          <a:xfrm>
            <a:off x="10423525" y="3624264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1"/>
            </p:custDataLst>
          </p:nvPr>
        </p:nvSpPr>
        <p:spPr bwMode="gray">
          <a:xfrm>
            <a:off x="8575675" y="469265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1924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r>
              <a:rPr lang="en-US" altLang="en-US" sz="900" dirty="0" smtClean="0">
                <a:solidFill>
                  <a:schemeClr val="bg1"/>
                </a:solidFill>
              </a:rPr>
              <a:t>8%</a:t>
            </a:r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2"/>
            </p:custDataLst>
          </p:nvPr>
        </p:nvSpPr>
        <p:spPr bwMode="auto">
          <a:xfrm>
            <a:off x="7662863" y="5019676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13"/>
            </p:custDataLst>
          </p:nvPr>
        </p:nvSpPr>
        <p:spPr bwMode="gray">
          <a:xfrm>
            <a:off x="8151813" y="4441825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tx1"/>
                </a:solidFill>
              </a:rPr>
              <a:t>860</a:t>
            </a:r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r>
              <a:rPr lang="en-US" altLang="en-US" sz="900" dirty="0" smtClean="0">
                <a:solidFill>
                  <a:schemeClr val="tx1"/>
                </a:solidFill>
              </a:rPr>
              <a:t>3%</a:t>
            </a:r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4"/>
            </p:custDataLst>
          </p:nvPr>
        </p:nvSpPr>
        <p:spPr bwMode="auto">
          <a:xfrm>
            <a:off x="7548563" y="4743451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15"/>
            </p:custDataLst>
          </p:nvPr>
        </p:nvSpPr>
        <p:spPr bwMode="gray">
          <a:xfrm>
            <a:off x="7739063" y="3381375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7016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C9F658CA-7DCF-4A21-B9A0-D05172173C1F}" type="datetime'''2''''''8''''%'">
              <a:rPr lang="ru-RU" altLang="en-US" sz="900" smtClean="0">
                <a:solidFill>
                  <a:schemeClr val="bg1"/>
                </a:solidFill>
              </a:rPr>
              <a:pPr/>
              <a:t>28%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6"/>
            </p:custDataLst>
          </p:nvPr>
        </p:nvSpPr>
        <p:spPr bwMode="auto">
          <a:xfrm>
            <a:off x="6545263" y="330993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>
            <p:custDataLst>
              <p:tags r:id="rId17"/>
            </p:custDataLst>
          </p:nvPr>
        </p:nvSpPr>
        <p:spPr bwMode="gray">
          <a:xfrm>
            <a:off x="8567738" y="245110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1899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088D3B0-5722-4A82-9500-208130B5F637}" type="datetime'''''8''''''''%'''''''''''''''">
              <a:rPr lang="ru-RU" altLang="en-US" sz="900" smtClean="0">
                <a:solidFill>
                  <a:schemeClr val="bg1"/>
                </a:solidFill>
              </a:rPr>
              <a:pPr/>
              <a:t>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8"/>
            </p:custDataLst>
          </p:nvPr>
        </p:nvSpPr>
        <p:spPr bwMode="auto">
          <a:xfrm>
            <a:off x="6821488" y="2233614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19"/>
            </p:custDataLst>
          </p:nvPr>
        </p:nvSpPr>
        <p:spPr bwMode="gray">
          <a:xfrm>
            <a:off x="8894763" y="2376488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tx1"/>
                </a:solidFill>
              </a:rPr>
              <a:t>65</a:t>
            </a:r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DF10F81-1A06-41CA-871D-B81F680299EB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20"/>
            </p:custDataLst>
          </p:nvPr>
        </p:nvSpPr>
        <p:spPr bwMode="auto">
          <a:xfrm>
            <a:off x="8769350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35063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7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«ЕЭК»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371650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көрсету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110317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тарифі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err="1" smtClean="0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 smtClean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 smtClean="0">
                <a:solidFill>
                  <a:schemeClr val="lt1"/>
                </a:solidFill>
              </a:rPr>
              <a:t>қызмет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 smtClean="0">
                <a:solidFill>
                  <a:schemeClr val="dk1"/>
                </a:solidFill>
              </a:rPr>
              <a:t>Негізгі</a:t>
            </a:r>
            <a:r>
              <a:rPr lang="ru-RU" altLang="de-DE" sz="1050" b="0" dirty="0" smtClean="0">
                <a:solidFill>
                  <a:schemeClr val="dk1"/>
                </a:solidFill>
              </a:rPr>
              <a:t> </a:t>
            </a:r>
          </a:p>
          <a:p>
            <a:pPr algn="ctr" eaLnBrk="1" hangingPunct="1"/>
            <a:r>
              <a:rPr lang="ru-RU" altLang="de-DE" sz="1050" b="0" dirty="0" err="1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54721" y="3872020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altLang="de-DE" sz="1050" b="0" dirty="0" smtClean="0">
                <a:solidFill>
                  <a:schemeClr val="dk1"/>
                </a:solidFill>
              </a:rPr>
              <a:t>Басқа </a:t>
            </a:r>
          </a:p>
          <a:p>
            <a:pPr algn="ctr" eaLnBrk="1" hangingPunct="1"/>
            <a:r>
              <a:rPr lang="kk-KZ" altLang="de-DE" sz="1050" b="0" dirty="0" smtClean="0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err="1">
                <a:solidFill>
                  <a:srgbClr val="000000"/>
                </a:solidFill>
              </a:rPr>
              <a:t>Тұтынушылармен</a:t>
            </a:r>
            <a:r>
              <a:rPr lang="ru-RU" altLang="de-DE" sz="1600" b="1" dirty="0">
                <a:solidFill>
                  <a:srgbClr val="000000"/>
                </a:solidFill>
              </a:rPr>
              <a:t> </a:t>
            </a:r>
            <a:r>
              <a:rPr lang="ru-RU" altLang="de-DE" sz="1600" b="1" dirty="0" err="1">
                <a:solidFill>
                  <a:srgbClr val="000000"/>
                </a:solidFill>
              </a:rPr>
              <a:t>жұмыс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14780" y="1874838"/>
            <a:ext cx="2624373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тарифтер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жалпыға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етіледі</a:t>
            </a:r>
            <a:r>
              <a:rPr lang="ru-RU" sz="1400" dirty="0" smtClean="0"/>
              <a:t>.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тараптар</a:t>
            </a:r>
            <a:r>
              <a:rPr lang="ru-RU" sz="1400" dirty="0"/>
              <a:t> </a:t>
            </a:r>
            <a:r>
              <a:rPr lang="ru-RU" sz="1400" dirty="0" err="1"/>
              <a:t>жасасқан</a:t>
            </a:r>
            <a:r>
              <a:rPr lang="ru-RU" sz="1400" dirty="0"/>
              <a:t> </a:t>
            </a:r>
            <a:r>
              <a:rPr lang="ru-RU" sz="1400" dirty="0" err="1"/>
              <a:t>шарттардың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қабылданған</a:t>
            </a:r>
            <a:r>
              <a:rPr lang="ru-RU" sz="1400" dirty="0"/>
              <a:t> </a:t>
            </a:r>
            <a:r>
              <a:rPr lang="ru-RU" sz="1400" dirty="0" err="1"/>
              <a:t>шарттық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міндеттемелердің</a:t>
            </a:r>
            <a:r>
              <a:rPr lang="ru-RU" sz="1400" dirty="0"/>
              <a:t> </a:t>
            </a:r>
            <a:r>
              <a:rPr lang="ru-RU" sz="1400" dirty="0" err="1"/>
              <a:t>талаптарына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10316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процесіне</a:t>
            </a:r>
            <a:r>
              <a:rPr lang="ru-RU" sz="1400" dirty="0"/>
              <a:t> </a:t>
            </a:r>
            <a:r>
              <a:rPr lang="ru-RU" sz="1400" dirty="0" err="1"/>
              <a:t>тәуелсіз</a:t>
            </a:r>
            <a:r>
              <a:rPr lang="ru-RU" sz="1400" dirty="0"/>
              <a:t> </a:t>
            </a:r>
            <a:r>
              <a:rPr lang="ru-RU" sz="1400" dirty="0" err="1"/>
              <a:t>сарапшылардың</a:t>
            </a:r>
            <a:r>
              <a:rPr lang="ru-RU" sz="1400" dirty="0"/>
              <a:t>, </a:t>
            </a:r>
            <a:r>
              <a:rPr lang="ru-RU" sz="1400" dirty="0" err="1"/>
              <a:t>қоғамдық</a:t>
            </a:r>
            <a:r>
              <a:rPr lang="ru-RU" sz="1400" dirty="0"/>
              <a:t> </a:t>
            </a:r>
            <a:r>
              <a:rPr lang="ru-RU" sz="1400" dirty="0" err="1"/>
              <a:t>ұйымдар</a:t>
            </a:r>
            <a:r>
              <a:rPr lang="ru-RU" sz="1400" dirty="0"/>
              <a:t> мен </a:t>
            </a:r>
            <a:r>
              <a:rPr lang="ru-RU" sz="1400" dirty="0" err="1"/>
              <a:t>тұтынушылардың</a:t>
            </a:r>
            <a:r>
              <a:rPr lang="ru-RU" sz="1400" dirty="0"/>
              <a:t> </a:t>
            </a:r>
            <a:r>
              <a:rPr lang="ru-RU" sz="1400" dirty="0" err="1" smtClean="0"/>
              <a:t>қатысуы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қоғамдық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тыңдауларға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 smtClean="0">
                <a:solidFill>
                  <a:schemeClr val="dk1"/>
                </a:solidFill>
              </a:rPr>
              <a:t>қатысу</a:t>
            </a:r>
            <a:endParaRPr lang="ru-RU" sz="1400" dirty="0" smtClean="0">
              <a:solidFill>
                <a:schemeClr val="dk1"/>
              </a:solidFill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тұтынушыларды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заңнамада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көзделген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мерзімдерде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тарифтердің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өзгеруі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жартыжылдығында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2024 </a:t>
            </a:r>
            <a:r>
              <a:rPr lang="ru-RU" sz="1400" dirty="0" err="1"/>
              <a:t>жылдың</a:t>
            </a:r>
            <a:r>
              <a:rPr lang="ru-RU" sz="1400" dirty="0"/>
              <a:t> 1 </a:t>
            </a:r>
            <a:r>
              <a:rPr lang="ru-RU" sz="1400" dirty="0" err="1" smtClean="0"/>
              <a:t>жартыжылдығында</a:t>
            </a:r>
            <a:r>
              <a:rPr lang="ru-RU" sz="1400" dirty="0" smtClean="0"/>
              <a:t> </a:t>
            </a:r>
            <a:r>
              <a:rPr lang="ru-RU" sz="1400" dirty="0" err="1" smtClean="0"/>
              <a:t>болмады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 </a:t>
            </a:r>
            <a:r>
              <a:rPr lang="ru-RU" sz="1400" dirty="0" err="1"/>
              <a:t>реттеліп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</a:t>
            </a:r>
            <a:r>
              <a:rPr lang="ru-RU" sz="1400" dirty="0"/>
              <a:t> </a:t>
            </a:r>
            <a:r>
              <a:rPr lang="ru-RU" sz="1400" dirty="0" err="1"/>
              <a:t>көрсетуге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жабдықтағы</a:t>
            </a:r>
            <a:r>
              <a:rPr lang="ru-RU" sz="1400" dirty="0"/>
              <a:t> </a:t>
            </a:r>
            <a:r>
              <a:rPr lang="ru-RU" sz="1400" dirty="0" err="1"/>
              <a:t>авариялар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- «ЕЭК</a:t>
            </a:r>
            <a:r>
              <a:rPr lang="ru-RU" sz="1400" dirty="0"/>
              <a:t>» </a:t>
            </a:r>
            <a:r>
              <a:rPr lang="ru-RU" sz="1400" dirty="0" smtClean="0"/>
              <a:t>АҚ </a:t>
            </a:r>
            <a:r>
              <a:rPr lang="ru-RU" sz="1400" dirty="0" err="1" smtClean="0"/>
              <a:t>реттелетін</a:t>
            </a:r>
            <a:r>
              <a:rPr lang="ru-RU" sz="1400" dirty="0" smtClean="0"/>
              <a:t> </a:t>
            </a:r>
            <a:r>
              <a:rPr lang="ru-RU" sz="1400" dirty="0" err="1"/>
              <a:t>қызметтерді</a:t>
            </a:r>
            <a:r>
              <a:rPr lang="ru-RU" sz="1400" dirty="0"/>
              <a:t> </a:t>
            </a:r>
            <a:r>
              <a:rPr lang="ru-RU" sz="1400" dirty="0" err="1"/>
              <a:t>тұтынушыларды</a:t>
            </a:r>
            <a:r>
              <a:rPr lang="ru-RU" sz="1400" dirty="0"/>
              <a:t> </a:t>
            </a:r>
            <a:r>
              <a:rPr lang="ru-RU" sz="1400" dirty="0" err="1"/>
              <a:t>ажырату</a:t>
            </a:r>
            <a:r>
              <a:rPr lang="ru-RU" sz="1400" dirty="0"/>
              <a:t>.</a:t>
            </a:r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286780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есептер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463182" y="1874838"/>
            <a:ext cx="251883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онлайн </a:t>
            </a:r>
            <a:r>
              <a:rPr lang="ru-RU" sz="1400" dirty="0" err="1"/>
              <a:t>қосылуға</a:t>
            </a:r>
            <a:r>
              <a:rPr lang="ru-RU" sz="1400" dirty="0"/>
              <a:t> </a:t>
            </a:r>
            <a:r>
              <a:rPr lang="ru-RU" sz="1400" dirty="0" err="1"/>
              <a:t>сілтеме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</a:t>
            </a:r>
            <a:r>
              <a:rPr lang="ru-RU" sz="1400" dirty="0" err="1"/>
              <a:t>отырып</a:t>
            </a:r>
            <a:r>
              <a:rPr lang="ru-RU" sz="1400" dirty="0"/>
              <a:t>,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 </a:t>
            </a: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тыңдаулардың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мен </a:t>
            </a:r>
            <a:r>
              <a:rPr lang="ru-RU" sz="1400" dirty="0" err="1"/>
              <a:t>орны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хабарламаларды</a:t>
            </a:r>
            <a:r>
              <a:rPr lang="ru-RU" sz="1400" dirty="0"/>
              <a:t> </a:t>
            </a:r>
            <a:r>
              <a:rPr lang="ru-RU" sz="1400" dirty="0" err="1" smtClean="0"/>
              <a:t>жариялау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міндетті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ақпаратты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бұқаралық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құралдарында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оның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ішінде</a:t>
            </a:r>
            <a:r>
              <a:rPr lang="ru-RU" sz="1400" dirty="0">
                <a:solidFill>
                  <a:schemeClr val="dk1"/>
                </a:solidFill>
              </a:rPr>
              <a:t> интернет-</a:t>
            </a:r>
            <a:r>
              <a:rPr lang="ru-RU" sz="1400" dirty="0" err="1">
                <a:solidFill>
                  <a:schemeClr val="dk1"/>
                </a:solidFill>
              </a:rPr>
              <a:t>ресурста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орналастыру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9"/>
          <p:cNvSpPr txBox="1">
            <a:spLocks/>
          </p:cNvSpPr>
          <p:nvPr/>
        </p:nvSpPr>
        <p:spPr>
          <a:xfrm>
            <a:off x="1290637" y="4907944"/>
            <a:ext cx="10587037" cy="908665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 fontAlgn="base">
              <a:spcBef>
                <a:spcPts val="300"/>
              </a:spcBef>
            </a:pP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Ж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ылу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энергиясын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өндіру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қызметтің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негізгі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өндірістік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қорларының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жұмысын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жедел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бақылаумен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; </a:t>
            </a:r>
          </a:p>
          <a:p>
            <a:pPr algn="just" defTabSz="914400" fontAlgn="base">
              <a:spcBef>
                <a:spcPts val="300"/>
              </a:spcBef>
            </a:pP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Реттеліп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объектілеріне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мерзімді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техникалық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көрсетуді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жүргізумен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57" y="64198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dirty="0" err="1">
                <a:latin typeface="Arial" pitchFamily="34" charset="0"/>
                <a:cs typeface="Arial" pitchFamily="34" charset="0"/>
              </a:rPr>
              <a:t>Көрсетілетін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реттелетін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сапасы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ақпарат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872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rgbClr val="FFFFFF"/>
                </a:solidFill>
              </a:rPr>
              <a:pPr/>
              <a:t>100%</a:t>
            </a:fld>
            <a:endParaRPr lang="ru-RU" dirty="0">
              <a:solidFill>
                <a:srgbClr val="32373C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70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rgbClr val="32373C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1290637" y="3093566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>
              <a:spcBef>
                <a:spcPts val="300"/>
              </a:spcBef>
            </a:pPr>
            <a:r>
              <a:rPr lang="ru-RU" sz="1400" dirty="0" err="1"/>
              <a:t>Қауіпсіздікті</a:t>
            </a:r>
            <a:r>
              <a:rPr lang="ru-RU" sz="1400" dirty="0"/>
              <a:t>, </a:t>
            </a:r>
            <a:r>
              <a:rPr lang="ru-RU" sz="1400" dirty="0" err="1"/>
              <a:t>сенімділікті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үнемділікті</a:t>
            </a:r>
            <a:r>
              <a:rPr lang="ru-RU" sz="1400" dirty="0"/>
              <a:t> </a:t>
            </a:r>
            <a:r>
              <a:rPr lang="ru-RU" sz="1400" dirty="0" err="1"/>
              <a:t>арттыру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желілер</a:t>
            </a:r>
            <a:r>
              <a:rPr lang="ru-RU" sz="1400" dirty="0"/>
              <a:t> мен </a:t>
            </a:r>
            <a:r>
              <a:rPr lang="ru-RU" sz="1400" dirty="0" err="1"/>
              <a:t>инженерлік</a:t>
            </a:r>
            <a:r>
              <a:rPr lang="ru-RU" sz="1400" dirty="0"/>
              <a:t> </a:t>
            </a:r>
            <a:r>
              <a:rPr lang="ru-RU" sz="1400" dirty="0" err="1"/>
              <a:t>құрылыстарды</a:t>
            </a:r>
            <a:r>
              <a:rPr lang="ru-RU" sz="1400" dirty="0"/>
              <a:t> </a:t>
            </a:r>
            <a:r>
              <a:rPr lang="ru-RU" sz="1400" dirty="0" err="1"/>
              <a:t>реконструкциялау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жаңғырту</a:t>
            </a:r>
            <a:r>
              <a:rPr lang="ru-RU" sz="1400" dirty="0"/>
              <a:t> </a:t>
            </a:r>
            <a:r>
              <a:rPr lang="ru-RU" sz="1400" dirty="0" err="1"/>
              <a:t>жөніндегі</a:t>
            </a:r>
            <a:r>
              <a:rPr lang="ru-RU" sz="1400" dirty="0"/>
              <a:t> </a:t>
            </a:r>
            <a:r>
              <a:rPr lang="ru-RU" sz="1400" dirty="0" err="1"/>
              <a:t>іс-шараларды</a:t>
            </a:r>
            <a:r>
              <a:rPr lang="ru-RU" sz="1400" dirty="0"/>
              <a:t> </a:t>
            </a:r>
            <a:r>
              <a:rPr lang="ru-RU" sz="1400" dirty="0" err="1" smtClean="0"/>
              <a:t>енгізуен</a:t>
            </a:r>
            <a:endParaRPr lang="ru-RU" sz="1400" dirty="0" smtClean="0"/>
          </a:p>
          <a:p>
            <a:pPr>
              <a:spcBef>
                <a:spcPts val="300"/>
              </a:spcBef>
            </a:pPr>
            <a:r>
              <a:rPr lang="ru-RU" sz="1400" dirty="0" err="1"/>
              <a:t>Орталық</a:t>
            </a:r>
            <a:r>
              <a:rPr lang="ru-RU" sz="1400" dirty="0"/>
              <a:t> </a:t>
            </a:r>
            <a:r>
              <a:rPr lang="ru-RU" sz="1400" dirty="0" err="1"/>
              <a:t>жылумен</a:t>
            </a:r>
            <a:r>
              <a:rPr lang="ru-RU" sz="1400" dirty="0"/>
              <a:t> </a:t>
            </a:r>
            <a:r>
              <a:rPr lang="ru-RU" sz="1400" dirty="0" err="1"/>
              <a:t>жабдықтаудың</a:t>
            </a:r>
            <a:r>
              <a:rPr lang="ru-RU" sz="1400" dirty="0"/>
              <a:t> </a:t>
            </a:r>
            <a:r>
              <a:rPr lang="ru-RU" sz="1400" dirty="0" err="1"/>
              <a:t>желілік</a:t>
            </a:r>
            <a:r>
              <a:rPr lang="ru-RU" sz="1400" dirty="0"/>
              <a:t> су </a:t>
            </a:r>
            <a:r>
              <a:rPr lang="ru-RU" sz="1400" dirty="0" err="1"/>
              <a:t>температурасының</a:t>
            </a:r>
            <a:r>
              <a:rPr lang="ru-RU" sz="1400" dirty="0"/>
              <a:t> </a:t>
            </a:r>
            <a:r>
              <a:rPr lang="ru-RU" sz="1400" dirty="0" err="1"/>
              <a:t>температуралық</a:t>
            </a:r>
            <a:r>
              <a:rPr lang="ru-RU" sz="1400" dirty="0"/>
              <a:t> </a:t>
            </a:r>
            <a:r>
              <a:rPr lang="ru-RU" sz="1400" dirty="0" err="1"/>
              <a:t>кестеге</a:t>
            </a:r>
            <a:r>
              <a:rPr lang="ru-RU" sz="1400" dirty="0"/>
              <a:t> </a:t>
            </a:r>
            <a:r>
              <a:rPr lang="ru-RU" sz="1400" dirty="0" err="1" smtClean="0"/>
              <a:t>сәйкестігімен</a:t>
            </a:r>
            <a:endParaRPr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Тарифтік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сметаның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барлық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баптарын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орындаумен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Тұтынушылардың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реттелетін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қызметтерінің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сенімділігі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rgbClr val="32373C"/>
                </a:solidFill>
                <a:cs typeface="Arial" panose="020B0604020202020204" pitchFamily="34" charset="0"/>
              </a:rPr>
              <a:t>сапасын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2373C"/>
                </a:solidFill>
                <a:cs typeface="Arial" panose="020B0604020202020204" pitchFamily="34" charset="0"/>
              </a:rPr>
              <a:t>арттырумен</a:t>
            </a:r>
            <a:endParaRPr sz="1400" dirty="0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455460" y="1351034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</a:t>
            </a:r>
            <a:r>
              <a:rPr lang="ru-RU" sz="2800" dirty="0" smtClean="0">
                <a:solidFill>
                  <a:srgbClr val="EF7F1A"/>
                </a:solidFill>
              </a:rPr>
              <a:t>1</a:t>
            </a:r>
            <a:endParaRPr lang="en-US" sz="2800" dirty="0">
              <a:solidFill>
                <a:srgbClr val="EF7F1A"/>
              </a:solidFill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>
            <a:off x="9" y="192020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9"/>
          <p:cNvSpPr txBox="1">
            <a:spLocks/>
          </p:cNvSpPr>
          <p:nvPr/>
        </p:nvSpPr>
        <p:spPr>
          <a:xfrm>
            <a:off x="1290637" y="2090132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Жылумен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жабдықтау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жүйесінде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жабдықтың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істен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шығуы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істен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шығуының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болмауымен</a:t>
            </a:r>
            <a:endParaRPr lang="ru-RU" sz="1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Жылыту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кезеңі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ішінде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салқындатқыштың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гидравликалық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параметрлерінің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есептік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мәндерге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сәйкестігімен</a:t>
            </a:r>
            <a:endParaRPr lang="ru-RU" sz="1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444187" y="2182496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02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3" name="Straight Connector 47"/>
          <p:cNvCxnSpPr/>
          <p:nvPr/>
        </p:nvCxnSpPr>
        <p:spPr>
          <a:xfrm>
            <a:off x="0" y="2925046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 Placeholder 9"/>
          <p:cNvSpPr txBox="1">
            <a:spLocks/>
          </p:cNvSpPr>
          <p:nvPr/>
        </p:nvSpPr>
        <p:spPr>
          <a:xfrm>
            <a:off x="455460" y="3225868"/>
            <a:ext cx="45044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03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5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 Placeholder 9"/>
          <p:cNvSpPr txBox="1">
            <a:spLocks/>
          </p:cNvSpPr>
          <p:nvPr/>
        </p:nvSpPr>
        <p:spPr>
          <a:xfrm>
            <a:off x="1304924" y="4013764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Реттеліп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объектілерін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ведомстводан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тыс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күзету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жұмыстарында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заманауи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жабдықтарды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пайдаланумен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Төтенше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жағдайлардың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туындау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қаупін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азайтумен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468791" y="4111187"/>
            <a:ext cx="40895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/>
              <a:t>0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8" name="Straight Connector 55"/>
          <p:cNvCxnSpPr/>
          <p:nvPr/>
        </p:nvCxnSpPr>
        <p:spPr>
          <a:xfrm>
            <a:off x="0" y="475242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 Placeholder 9"/>
          <p:cNvSpPr txBox="1">
            <a:spLocks/>
          </p:cNvSpPr>
          <p:nvPr/>
        </p:nvSpPr>
        <p:spPr>
          <a:xfrm>
            <a:off x="478005" y="4986990"/>
            <a:ext cx="405357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30" name="Rectangle 40"/>
          <p:cNvSpPr/>
          <p:nvPr/>
        </p:nvSpPr>
        <p:spPr>
          <a:xfrm>
            <a:off x="0" y="5646978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err="1">
                <a:solidFill>
                  <a:srgbClr val="FFFFFF"/>
                </a:solidFill>
              </a:rPr>
              <a:t>Реттелетін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қызметтер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мемлекеттік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органдар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өз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құзыреті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шегінде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белгілеген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сапаға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қойылатын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талаптарды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ескере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отырып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көрсетіледі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359" y="856379"/>
            <a:ext cx="776758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қызметтердің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сапасы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етіледі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323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icP3to8JiNY6yfFiX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iktHOuVPpMy7RezjYC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FXd2oOcLOBZ_tVUCs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94iIbsrD.Puf33pJXn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XQC0Zjkc0aUpjZTKtUs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kolMfqxc1MFHZywHFy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EE0E1E-0B15-4740-95FC-5FF2327463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36253</TotalTime>
  <Words>1592</Words>
  <Application>Microsoft Office PowerPoint</Application>
  <PresentationFormat>Широкоэкранный</PresentationFormat>
  <Paragraphs>479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Табиғи монополия субъектісі туралы жалпы ақпарат</vt:lpstr>
      <vt:lpstr>ЕЭК: 2024 жылғы 1 жартыжылдықта бекітілген инвестициялық бағдарламаның орындалуы туралы ақпарат</vt:lpstr>
      <vt:lpstr>ЕЭК: 2024 жылғы 1 жартыжылдықтағы жылу энергиясын өндіру бойынша бекітілген тарифтік сметаның бап бойынша орындалуы туралы ақпарат</vt:lpstr>
      <vt:lpstr>ЕЭК: 2024 жылғы 1 жартыжылдықтағы жылу энергиясын өндіру бойынша бекітілген тарифтік сметаның бап бойынша орындалуы туралы есеп</vt:lpstr>
      <vt:lpstr>ЕЭК: Реттелетін қызметтердің сапасы мен сенімділігі көрсеткіштерінің сақталуы және 2024 жылғы 1 жартыжылдықтағы қызмет тиімділігінің көрсеткіштеріне қол жеткізу туралы ақпарат</vt:lpstr>
      <vt:lpstr>ЕЭК: 2024 жылғы 1 жартыжылдықтағы жылу энергиясын өндіру бойынша көрсетілген қызметтердің негізгі қаржы-экономикалық көрсеткіштері және көлемі туралы ақпарат</vt:lpstr>
      <vt:lpstr>ЕЭК: Реттеліп көрсетілетін қызметтерді тұтынушылармен жүргізілетін жұмыс туралы ақпарат</vt:lpstr>
      <vt:lpstr>Көрсетілетін реттелетін қызметтердің сапасы туралы ақпарат</vt:lpstr>
      <vt:lpstr> ЕЭК: Қызмет перспективалары (даму жоспарлары), оның ішінде тарифтердің ықтимал өзгерістері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1365</cp:revision>
  <cp:lastPrinted>2023-07-12T08:24:27Z</cp:lastPrinted>
  <dcterms:created xsi:type="dcterms:W3CDTF">2017-11-25T12:09:27Z</dcterms:created>
  <dcterms:modified xsi:type="dcterms:W3CDTF">2024-07-16T10:46:19Z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